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81" r:id="rId4"/>
    <p:sldId id="261" r:id="rId5"/>
    <p:sldId id="262" r:id="rId6"/>
    <p:sldId id="259" r:id="rId7"/>
    <p:sldId id="257" r:id="rId8"/>
    <p:sldId id="263" r:id="rId9"/>
    <p:sldId id="277" r:id="rId10"/>
    <p:sldId id="278" r:id="rId11"/>
    <p:sldId id="279" r:id="rId12"/>
    <p:sldId id="280" r:id="rId13"/>
    <p:sldId id="285" r:id="rId14"/>
    <p:sldId id="284" r:id="rId15"/>
    <p:sldId id="283" r:id="rId16"/>
    <p:sldId id="264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3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F7742-9064-4E68-8CD0-9ACE26560E91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2041C-A286-44AF-9BDA-C52D86BF2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746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55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68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0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1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2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95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6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5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207D0-B68F-41F5-8A5C-F3610A8479A2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ED34-1189-449F-AA05-83CA6F2F96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0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kursy.bspu.by/primer-dokumenta-ob-obuchenii-i-sertifikata/" TargetMode="External"/><Relationship Id="rId4" Type="http://schemas.openxmlformats.org/officeDocument/2006/relationships/hyperlink" Target="https://kursy.bspu.by/on-line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8F3D6-89E3-4CF6-9C5F-80EC98B576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01F0A5-0CAA-4BCE-8DCB-F6555D877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301FBE-F872-48F7-A26F-09FA7A5C4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0372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481328" y="1922820"/>
            <a:ext cx="2669626" cy="2027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865" r="5439"/>
          <a:stretch/>
        </p:blipFill>
        <p:spPr>
          <a:xfrm>
            <a:off x="1398821" y="3950208"/>
            <a:ext cx="2834640" cy="1238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771" r="2830" b="2706"/>
          <a:stretch/>
        </p:blipFill>
        <p:spPr>
          <a:xfrm>
            <a:off x="4416553" y="1922820"/>
            <a:ext cx="2734056" cy="1972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5634" r="6401"/>
          <a:stretch/>
        </p:blipFill>
        <p:spPr>
          <a:xfrm>
            <a:off x="4315968" y="3950208"/>
            <a:ext cx="3179584" cy="1238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620" y="5084064"/>
            <a:ext cx="1731379" cy="17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4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41" cy="6858000"/>
          </a:xfrm>
        </p:spPr>
      </p:pic>
    </p:spTree>
    <p:extLst>
      <p:ext uri="{BB962C8B-B14F-4D97-AF65-F5344CB8AC3E}">
        <p14:creationId xmlns:p14="http://schemas.microsoft.com/office/powerpoint/2010/main" val="153123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04"/>
            <a:ext cx="9144000" cy="687510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7A2FFFB-06C7-4B24-88AE-3D2FA47F0AA1}"/>
              </a:ext>
            </a:extLst>
          </p:cNvPr>
          <p:cNvSpPr/>
          <p:nvPr/>
        </p:nvSpPr>
        <p:spPr>
          <a:xfrm>
            <a:off x="612396" y="239122"/>
            <a:ext cx="8493165" cy="713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400" b="1" i="0" cap="all" dirty="0">
                <a:solidFill>
                  <a:schemeClr val="tx1"/>
                </a:solidFill>
                <a:effectLst/>
              </a:rPr>
              <a:t>     ЦЕНТР ДОПОЛНИТЕЛЬНОГО ОБРАЗОВАНИЯ 					</a:t>
            </a:r>
            <a:r>
              <a:rPr lang="ru-RU" sz="2400" b="1" cap="all" dirty="0">
                <a:solidFill>
                  <a:schemeClr val="tx1"/>
                </a:solidFill>
              </a:rPr>
              <a:t>     					</a:t>
            </a:r>
            <a:r>
              <a:rPr lang="ru-RU" sz="2400" b="1" i="0" cap="all" dirty="0">
                <a:solidFill>
                  <a:schemeClr val="tx1"/>
                </a:solidFill>
                <a:effectLst/>
              </a:rPr>
              <a:t>«АЛЬТЕРНАТИВА»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378792-9A01-4047-8B40-D80D36042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" y="55004"/>
            <a:ext cx="1014415" cy="1081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96" y="1482732"/>
            <a:ext cx="7874924" cy="3039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01" y="4114802"/>
            <a:ext cx="5722729" cy="44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04"/>
            <a:ext cx="9144000" cy="687510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7A2FFFB-06C7-4B24-88AE-3D2FA47F0AA1}"/>
              </a:ext>
            </a:extLst>
          </p:cNvPr>
          <p:cNvSpPr/>
          <p:nvPr/>
        </p:nvSpPr>
        <p:spPr>
          <a:xfrm>
            <a:off x="612396" y="239122"/>
            <a:ext cx="8493165" cy="713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400" b="1" i="0" cap="all" dirty="0">
                <a:solidFill>
                  <a:schemeClr val="tx1"/>
                </a:solidFill>
                <a:effectLst/>
              </a:rPr>
              <a:t>     ЦЕНТР ДОПОЛНИТЕЛЬНОГО ОБРАЗОВАНИЯ 					</a:t>
            </a:r>
            <a:r>
              <a:rPr lang="ru-RU" sz="2400" b="1" cap="all" dirty="0">
                <a:solidFill>
                  <a:schemeClr val="tx1"/>
                </a:solidFill>
              </a:rPr>
              <a:t>     					</a:t>
            </a:r>
            <a:r>
              <a:rPr lang="ru-RU" sz="2400" b="1" i="0" cap="all" dirty="0">
                <a:solidFill>
                  <a:schemeClr val="tx1"/>
                </a:solidFill>
                <a:effectLst/>
              </a:rPr>
              <a:t>«АЛЬТЕРНАТИВА»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378792-9A01-4047-8B40-D80D36042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" y="55004"/>
            <a:ext cx="1014415" cy="10813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23CE170-E390-4F1B-A2E3-CB16DEABE501}"/>
              </a:ext>
            </a:extLst>
          </p:cNvPr>
          <p:cNvSpPr/>
          <p:nvPr/>
        </p:nvSpPr>
        <p:spPr>
          <a:xfrm>
            <a:off x="-2" y="1191309"/>
            <a:ext cx="8715474" cy="545212"/>
          </a:xfrm>
          <a:prstGeom prst="roundRect">
            <a:avLst>
              <a:gd name="adj" fmla="val 1740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333333"/>
              </a:solidFill>
              <a:latin typeface="inherit"/>
            </a:endParaRPr>
          </a:p>
          <a:p>
            <a:r>
              <a:rPr lang="en-US" b="1" i="0" dirty="0" smtClean="0">
                <a:solidFill>
                  <a:srgbClr val="333333"/>
                </a:solidFill>
                <a:effectLst/>
                <a:latin typeface="inherit"/>
              </a:rPr>
              <a:t>       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inherit"/>
              </a:rPr>
              <a:t>Демократичные 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цены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, выгодно отличающиеся на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inherit"/>
              </a:rPr>
              <a:t>рынке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inherit"/>
              </a:rPr>
              <a:t>                               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inherit"/>
              </a:rPr>
              <a:t>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inherit"/>
              </a:rPr>
              <a:t>     </a:t>
            </a:r>
            <a:r>
              <a:rPr lang="en-US" b="0" i="0" dirty="0" smtClean="0">
                <a:solidFill>
                  <a:schemeClr val="bg1"/>
                </a:solidFill>
                <a:effectLst/>
                <a:latin typeface="inherit"/>
              </a:rPr>
              <a:t>___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inherit"/>
              </a:rPr>
              <a:t>образовательных 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услуг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5595173-3C44-434C-8EB0-F0A7428D3DBC}"/>
              </a:ext>
            </a:extLst>
          </p:cNvPr>
          <p:cNvSpPr/>
          <p:nvPr/>
        </p:nvSpPr>
        <p:spPr>
          <a:xfrm>
            <a:off x="-2" y="1840292"/>
            <a:ext cx="8715474" cy="545212"/>
          </a:xfrm>
          <a:prstGeom prst="roundRect">
            <a:avLst>
              <a:gd name="adj" fmla="val 1051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1FBEBF0-3211-4B81-A863-F50CE29A9108}"/>
              </a:ext>
            </a:extLst>
          </p:cNvPr>
          <p:cNvSpPr/>
          <p:nvPr/>
        </p:nvSpPr>
        <p:spPr>
          <a:xfrm>
            <a:off x="0" y="2489275"/>
            <a:ext cx="8715472" cy="545212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          </a:t>
            </a:r>
            <a:endParaRPr lang="ru-RU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A676DB9-8FC0-4C75-A41C-A1E61BED2304}"/>
              </a:ext>
            </a:extLst>
          </p:cNvPr>
          <p:cNvSpPr/>
          <p:nvPr/>
        </p:nvSpPr>
        <p:spPr>
          <a:xfrm>
            <a:off x="0" y="3138258"/>
            <a:ext cx="8715472" cy="545212"/>
          </a:xfrm>
          <a:prstGeom prst="roundRect">
            <a:avLst>
              <a:gd name="adj" fmla="val 769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        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D7DF284-069A-44B0-9373-EB08E7EEDF37}"/>
              </a:ext>
            </a:extLst>
          </p:cNvPr>
          <p:cNvSpPr/>
          <p:nvPr/>
        </p:nvSpPr>
        <p:spPr>
          <a:xfrm>
            <a:off x="0" y="3773565"/>
            <a:ext cx="8715474" cy="1439011"/>
          </a:xfrm>
          <a:prstGeom prst="roundRect">
            <a:avLst>
              <a:gd name="adj" fmla="val 209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        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2A5C05E-6BDF-4E1A-8FE6-23F3CD8EF266}"/>
              </a:ext>
            </a:extLst>
          </p:cNvPr>
          <p:cNvSpPr/>
          <p:nvPr/>
        </p:nvSpPr>
        <p:spPr>
          <a:xfrm>
            <a:off x="-2" y="5289500"/>
            <a:ext cx="8729983" cy="4210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          Организация обучающих курсов 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по запросу  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(тематика заказчика)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C8D645-AABB-4A0A-B743-59407B86EE18}"/>
              </a:ext>
            </a:extLst>
          </p:cNvPr>
          <p:cNvSpPr/>
          <p:nvPr/>
        </p:nvSpPr>
        <p:spPr>
          <a:xfrm>
            <a:off x="-1" y="5817044"/>
            <a:ext cx="8715474" cy="4210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          Проведение корпоративного обучения 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на базе 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заказчика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460D6BC-1197-46E5-B3B7-D0ABC0A3AFD9}"/>
              </a:ext>
            </a:extLst>
          </p:cNvPr>
          <p:cNvSpPr/>
          <p:nvPr/>
        </p:nvSpPr>
        <p:spPr>
          <a:xfrm>
            <a:off x="-1" y="6324361"/>
            <a:ext cx="8715473" cy="4210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ru-RU" dirty="0">
                <a:solidFill>
                  <a:srgbClr val="333333"/>
                </a:solidFill>
                <a:latin typeface="inherit"/>
              </a:rPr>
              <a:t>          В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озможность </a:t>
            </a:r>
            <a:r>
              <a:rPr lang="ru-RU" b="0" i="0" u="none" strike="noStrike" dirty="0">
                <a:solidFill>
                  <a:srgbClr val="458BC7"/>
                </a:solidFill>
                <a:effectLst/>
                <a:latin typeface="inherit"/>
                <a:hlinkClick r:id="rId4"/>
              </a:rPr>
              <a:t>записаться на курс </a:t>
            </a:r>
            <a:r>
              <a:rPr lang="ru-RU" b="1" i="0" u="none" strike="noStrike" dirty="0">
                <a:solidFill>
                  <a:srgbClr val="458BC7"/>
                </a:solidFill>
                <a:effectLst/>
                <a:latin typeface="inherit"/>
                <a:hlinkClick r:id="rId4"/>
              </a:rPr>
              <a:t>он-лайн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, не выходя из дома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CB83C5-D0CA-4660-93F6-9F842F9F28E2}"/>
              </a:ext>
            </a:extLst>
          </p:cNvPr>
          <p:cNvSpPr txBox="1"/>
          <p:nvPr/>
        </p:nvSpPr>
        <p:spPr>
          <a:xfrm>
            <a:off x="287323" y="1890230"/>
            <a:ext cx="7413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   Ультрасовременные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, технически-оборудованные 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аудитории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62957B-393F-4EA4-A600-3A969AB2F39E}"/>
              </a:ext>
            </a:extLst>
          </p:cNvPr>
          <p:cNvSpPr txBox="1"/>
          <p:nvPr/>
        </p:nvSpPr>
        <p:spPr>
          <a:xfrm>
            <a:off x="428526" y="3050310"/>
            <a:ext cx="7908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Современные формы и методы организации образовательного процесса   по 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утвержденным образовательным программам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B9A94D-64C4-45C9-B9E0-9A68DFDE21F2}"/>
              </a:ext>
            </a:extLst>
          </p:cNvPr>
          <p:cNvSpPr txBox="1"/>
          <p:nvPr/>
        </p:nvSpPr>
        <p:spPr>
          <a:xfrm>
            <a:off x="428525" y="2438002"/>
            <a:ext cx="7908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Высококвалифицированный профессорско-преподавательский 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состав    из 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топовых   экспертов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 в своем деле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289520-CC24-478B-AC52-587005887920}"/>
              </a:ext>
            </a:extLst>
          </p:cNvPr>
          <p:cNvSpPr txBox="1"/>
          <p:nvPr/>
        </p:nvSpPr>
        <p:spPr>
          <a:xfrm>
            <a:off x="428525" y="3866101"/>
            <a:ext cx="8228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Официальное документальное </a:t>
            </a:r>
            <a:r>
              <a:rPr lang="ru-RU" b="1" i="0" dirty="0">
                <a:solidFill>
                  <a:srgbClr val="333333"/>
                </a:solidFill>
                <a:effectLst/>
                <a:latin typeface="inherit"/>
              </a:rPr>
              <a:t>подтверждение 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обучения:</a:t>
            </a:r>
          </a:p>
          <a:p>
            <a:pPr algn="l"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 1) </a:t>
            </a:r>
            <a:r>
              <a:rPr lang="ru-RU" b="1" i="0" u="none" strike="noStrike" dirty="0">
                <a:solidFill>
                  <a:srgbClr val="458BC7"/>
                </a:solidFill>
                <a:effectLst/>
                <a:latin typeface="inherit"/>
                <a:hlinkClick r:id="rId5"/>
              </a:rPr>
              <a:t>сертификат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 </a:t>
            </a:r>
          </a:p>
          <a:p>
            <a:pPr algn="l" fontAlgn="base"/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 2)</a:t>
            </a:r>
            <a:r>
              <a:rPr lang="ru-RU" b="1" i="0" u="none" strike="noStrike" dirty="0">
                <a:solidFill>
                  <a:srgbClr val="458BC7"/>
                </a:solidFill>
                <a:effectLst/>
                <a:latin typeface="inherit"/>
                <a:hlinkClick r:id="rId5"/>
              </a:rPr>
              <a:t> справка об обучении 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установленного государственного образца, что 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inherit"/>
              </a:rPr>
              <a:t>   </a:t>
            </a:r>
            <a:r>
              <a:rPr lang="en-US" b="0" i="0" dirty="0" smtClean="0">
                <a:solidFill>
                  <a:schemeClr val="bg1"/>
                </a:solidFill>
                <a:effectLst/>
                <a:latin typeface="inherit"/>
              </a:rPr>
              <a:t>_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inherit"/>
              </a:rPr>
              <a:t>даёт </a:t>
            </a:r>
            <a:r>
              <a:rPr lang="ru-RU" b="0" i="0" dirty="0">
                <a:solidFill>
                  <a:srgbClr val="333333"/>
                </a:solidFill>
                <a:effectLst/>
                <a:latin typeface="inherit"/>
              </a:rPr>
              <a:t>неоспоримое преимущество на рынке труда</a:t>
            </a:r>
          </a:p>
        </p:txBody>
      </p:sp>
      <p:pic>
        <p:nvPicPr>
          <p:cNvPr id="33" name="Объект 3">
            <a:extLst>
              <a:ext uri="{FF2B5EF4-FFF2-40B4-BE49-F238E27FC236}">
                <a16:creationId xmlns:a16="http://schemas.microsoft.com/office/drawing/2014/main" id="{4D5E1D64-DDC8-4A18-8C7D-A3387DE646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66875" y="1258833"/>
            <a:ext cx="390086" cy="390086"/>
          </a:xfrm>
          <a:prstGeom prst="rect">
            <a:avLst/>
          </a:prstGeom>
        </p:spPr>
      </p:pic>
      <p:pic>
        <p:nvPicPr>
          <p:cNvPr id="34" name="Объект 3">
            <a:extLst>
              <a:ext uri="{FF2B5EF4-FFF2-40B4-BE49-F238E27FC236}">
                <a16:creationId xmlns:a16="http://schemas.microsoft.com/office/drawing/2014/main" id="{2E6E6A32-11A2-4CD4-9DD9-43FBDF10A3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69698" y="1894399"/>
            <a:ext cx="390086" cy="390086"/>
          </a:xfrm>
          <a:prstGeom prst="rect">
            <a:avLst/>
          </a:prstGeom>
        </p:spPr>
      </p:pic>
      <p:pic>
        <p:nvPicPr>
          <p:cNvPr id="35" name="Объект 3">
            <a:extLst>
              <a:ext uri="{FF2B5EF4-FFF2-40B4-BE49-F238E27FC236}">
                <a16:creationId xmlns:a16="http://schemas.microsoft.com/office/drawing/2014/main" id="{27975142-0FDF-4DAB-BBE6-9371740FDD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71310" y="2524801"/>
            <a:ext cx="390086" cy="390086"/>
          </a:xfrm>
          <a:prstGeom prst="rect">
            <a:avLst/>
          </a:prstGeom>
        </p:spPr>
      </p:pic>
      <p:pic>
        <p:nvPicPr>
          <p:cNvPr id="36" name="Объект 3">
            <a:extLst>
              <a:ext uri="{FF2B5EF4-FFF2-40B4-BE49-F238E27FC236}">
                <a16:creationId xmlns:a16="http://schemas.microsoft.com/office/drawing/2014/main" id="{1FCEC4D1-3174-42FF-B149-A1DA8135C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71310" y="3215097"/>
            <a:ext cx="390086" cy="390086"/>
          </a:xfrm>
          <a:prstGeom prst="rect">
            <a:avLst/>
          </a:prstGeom>
        </p:spPr>
      </p:pic>
      <p:pic>
        <p:nvPicPr>
          <p:cNvPr id="37" name="Объект 3">
            <a:extLst>
              <a:ext uri="{FF2B5EF4-FFF2-40B4-BE49-F238E27FC236}">
                <a16:creationId xmlns:a16="http://schemas.microsoft.com/office/drawing/2014/main" id="{89B21F23-D5B5-4427-9DC8-0152FC3011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69698" y="3842857"/>
            <a:ext cx="390086" cy="390086"/>
          </a:xfrm>
          <a:prstGeom prst="rect">
            <a:avLst/>
          </a:prstGeom>
        </p:spPr>
      </p:pic>
      <p:pic>
        <p:nvPicPr>
          <p:cNvPr id="38" name="Объект 3">
            <a:extLst>
              <a:ext uri="{FF2B5EF4-FFF2-40B4-BE49-F238E27FC236}">
                <a16:creationId xmlns:a16="http://schemas.microsoft.com/office/drawing/2014/main" id="{155E63BF-5E91-4B29-A25D-A0B86C685C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69698" y="5294821"/>
            <a:ext cx="390086" cy="390086"/>
          </a:xfrm>
          <a:prstGeom prst="rect">
            <a:avLst/>
          </a:prstGeom>
        </p:spPr>
      </p:pic>
      <p:pic>
        <p:nvPicPr>
          <p:cNvPr id="39" name="Объект 3">
            <a:extLst>
              <a:ext uri="{FF2B5EF4-FFF2-40B4-BE49-F238E27FC236}">
                <a16:creationId xmlns:a16="http://schemas.microsoft.com/office/drawing/2014/main" id="{32390989-BD49-4A28-84C0-676974EE93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72282" y="5823294"/>
            <a:ext cx="390086" cy="390086"/>
          </a:xfrm>
          <a:prstGeom prst="rect">
            <a:avLst/>
          </a:prstGeom>
        </p:spPr>
      </p:pic>
      <p:pic>
        <p:nvPicPr>
          <p:cNvPr id="40" name="Объект 3">
            <a:extLst>
              <a:ext uri="{FF2B5EF4-FFF2-40B4-BE49-F238E27FC236}">
                <a16:creationId xmlns:a16="http://schemas.microsoft.com/office/drawing/2014/main" id="{DB712A0D-7FEA-44D3-95F3-20774A2372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9812" r="90479" b="61257"/>
          <a:stretch/>
        </p:blipFill>
        <p:spPr>
          <a:xfrm>
            <a:off x="66875" y="6326710"/>
            <a:ext cx="390086" cy="3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584" cy="6858000"/>
          </a:xfrm>
        </p:spPr>
      </p:pic>
    </p:spTree>
    <p:extLst>
      <p:ext uri="{BB962C8B-B14F-4D97-AF65-F5344CB8AC3E}">
        <p14:creationId xmlns:p14="http://schemas.microsoft.com/office/powerpoint/2010/main" val="35745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7539E-5E15-42A1-83B8-6A6DAAF3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F20D26-0D13-48F1-9A6A-0B544FE08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274" cy="6858000"/>
          </a:xfrm>
        </p:spPr>
      </p:pic>
    </p:spTree>
    <p:extLst>
      <p:ext uri="{BB962C8B-B14F-4D97-AF65-F5344CB8AC3E}">
        <p14:creationId xmlns:p14="http://schemas.microsoft.com/office/powerpoint/2010/main" val="34588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6003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CBAD-1CEC-437A-B611-88D83F038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A91A57C-04A5-4433-9168-B1A491BF5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5403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B87CC-C3BF-4AF3-B7E9-B38D3E61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ADCFA0-B9AB-485D-B220-C0C174C2F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4274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9809"/>
          <a:stretch/>
        </p:blipFill>
        <p:spPr>
          <a:xfrm>
            <a:off x="1131494" y="3685032"/>
            <a:ext cx="2038877" cy="374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60" y="3685032"/>
            <a:ext cx="2020824" cy="3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6708B-D8EC-4842-8E70-5DD98890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3479B7-52B3-4FE6-8078-13EBF742E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274" cy="685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46" y="2055815"/>
            <a:ext cx="2080722" cy="1620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260" y="3707753"/>
            <a:ext cx="1882708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97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C59A1-9565-40E7-BF58-DCAD8014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5E4FCBC-48A6-44DA-BC97-ECFBB55F3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86" y="2124628"/>
            <a:ext cx="7112774" cy="47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0A4C1-A37E-4B37-A9C7-C060AC413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02AE81-8286-4D24-8A54-96CB7F3B5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9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521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7A4C5-A0ED-418A-A703-2B0BEFBE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AB9958-746F-4073-B109-939A7DFDC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274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11496"/>
            <a:ext cx="9184274" cy="25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7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41" cy="6858000"/>
          </a:xfrm>
        </p:spPr>
      </p:pic>
    </p:spTree>
    <p:extLst>
      <p:ext uri="{BB962C8B-B14F-4D97-AF65-F5344CB8AC3E}">
        <p14:creationId xmlns:p14="http://schemas.microsoft.com/office/powerpoint/2010/main" val="3437700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</TotalTime>
  <Words>49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inherit</vt:lpstr>
      <vt:lpstr>Тема Office</vt:lpstr>
      <vt:lpstr>Презентация PowerPoint</vt:lpstr>
      <vt:lpstr>Презентация PowerPoint</vt:lpstr>
      <vt:lpstr>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Клевжиц</dc:creator>
  <cp:lastModifiedBy>Lenovo</cp:lastModifiedBy>
  <cp:revision>62</cp:revision>
  <dcterms:created xsi:type="dcterms:W3CDTF">2018-06-13T11:32:07Z</dcterms:created>
  <dcterms:modified xsi:type="dcterms:W3CDTF">2024-09-30T15:31:45Z</dcterms:modified>
</cp:coreProperties>
</file>